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257" r:id="rId3"/>
    <p:sldId id="263" r:id="rId4"/>
    <p:sldId id="262" r:id="rId5"/>
    <p:sldId id="258" r:id="rId6"/>
    <p:sldId id="264" r:id="rId7"/>
    <p:sldId id="268" r:id="rId8"/>
    <p:sldId id="261" r:id="rId9"/>
    <p:sldId id="267" r:id="rId10"/>
    <p:sldId id="265" r:id="rId11"/>
    <p:sldId id="266" r:id="rId12"/>
  </p:sldIdLst>
  <p:sldSz cx="12192000" cy="6858000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4660"/>
  </p:normalViewPr>
  <p:slideViewPr>
    <p:cSldViewPr>
      <p:cViewPr>
        <p:scale>
          <a:sx n="74" d="100"/>
          <a:sy n="74" d="100"/>
        </p:scale>
        <p:origin x="-4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38205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-3175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w="952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/>
          <p:nvPr/>
        </p:nvSpPr>
        <p:spPr>
          <a:xfrm>
            <a:off x="631697" y="1081456"/>
            <a:ext cx="6332416" cy="3239188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sz="42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2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1140884" y="2286585"/>
            <a:ext cx="4895115" cy="2503972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7669651" y="446089"/>
            <a:ext cx="4522349" cy="5414962"/>
          </a:xfrm>
          <a:custGeom>
            <a:avLst/>
            <a:gdLst/>
            <a:ahLst/>
            <a:cxnLst/>
            <a:rect l="l" t="t" r="r" b="b"/>
            <a:pathLst>
              <a:path w="2879" h="4320" extrusionOk="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1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sz="48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1073151" y="446087"/>
            <a:ext cx="3547533" cy="1814651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3.jpeg"/><Relationship Id="rId10" Type="http://schemas.openxmlformats.org/officeDocument/2006/relationships/image" Target="../media/image35.jpeg"/><Relationship Id="rId4" Type="http://schemas.openxmlformats.org/officeDocument/2006/relationships/image" Target="../media/image21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rlovaves.sk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l="-7551" t="7957" r="9709"/>
          <a:stretch/>
        </p:blipFill>
        <p:spPr>
          <a:xfrm>
            <a:off x="-1192188" y="0"/>
            <a:ext cx="13384187" cy="4753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5600" y="5715821"/>
            <a:ext cx="1461900" cy="887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Roboto"/>
              <a:buNone/>
            </a:pPr>
            <a:r>
              <a:rPr lang="sk-SK" dirty="0">
                <a:latin typeface="Roboto"/>
                <a:ea typeface="Roboto"/>
                <a:cs typeface="Roboto"/>
                <a:sym typeface="Roboto"/>
              </a:rPr>
              <a:t>Odolné </a:t>
            </a:r>
            <a:r>
              <a:rPr lang="sk-SK" dirty="0" smtClean="0">
                <a:latin typeface="Roboto"/>
                <a:ea typeface="Roboto"/>
                <a:cs typeface="Roboto"/>
                <a:sym typeface="Roboto"/>
              </a:rPr>
              <a:t>sídliská – </a:t>
            </a:r>
            <a:r>
              <a:rPr lang="sk-SK" sz="2400" dirty="0" smtClean="0">
                <a:latin typeface="+mn-lt"/>
                <a:ea typeface="Roboto"/>
                <a:cs typeface="Roboto"/>
                <a:sym typeface="Roboto"/>
              </a:rPr>
              <a:t>Mgr. Silvia </a:t>
            </a:r>
            <a:r>
              <a:rPr lang="sk-SK" sz="2400" dirty="0" err="1" smtClean="0">
                <a:latin typeface="+mn-lt"/>
                <a:ea typeface="Roboto"/>
                <a:cs typeface="Roboto"/>
                <a:sym typeface="Roboto"/>
              </a:rPr>
              <a:t>Halková</a:t>
            </a:r>
            <a:r>
              <a:rPr lang="sk-SK" sz="2400" dirty="0" smtClean="0">
                <a:latin typeface="+mn-lt"/>
                <a:ea typeface="Roboto"/>
                <a:cs typeface="Roboto"/>
                <a:sym typeface="Roboto"/>
              </a:rPr>
              <a:t> (BROZ)</a:t>
            </a:r>
            <a:endParaRPr sz="2400" dirty="0">
              <a:latin typeface="+mn-lt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sk-SK" sz="20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LIFE – DELIVER - Sídliská </a:t>
            </a:r>
            <a:r>
              <a:rPr lang="sk-SK" sz="2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ako živé miesta odolné voči zmene klímy</a:t>
            </a:r>
            <a:endParaRPr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7536160" y="1124744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</a:rPr>
              <a:t>Klíma</a:t>
            </a:r>
          </a:p>
          <a:p>
            <a:r>
              <a:rPr lang="sk-SK" sz="2800" dirty="0" smtClean="0">
                <a:solidFill>
                  <a:schemeClr val="bg1"/>
                </a:solidFill>
              </a:rPr>
              <a:t>Biodiverzita rastlín a živočíchov</a:t>
            </a:r>
          </a:p>
          <a:p>
            <a:r>
              <a:rPr lang="sk-SK" sz="2800" dirty="0" smtClean="0">
                <a:solidFill>
                  <a:schemeClr val="bg1"/>
                </a:solidFill>
              </a:rPr>
              <a:t>Zeleň</a:t>
            </a:r>
          </a:p>
          <a:p>
            <a:r>
              <a:rPr lang="sk-SK" sz="2800" dirty="0" smtClean="0">
                <a:solidFill>
                  <a:schemeClr val="bg1"/>
                </a:solidFill>
              </a:rPr>
              <a:t>Vodné prvky</a:t>
            </a:r>
            <a:endParaRPr lang="sk-SK" sz="2800" dirty="0">
              <a:solidFill>
                <a:schemeClr val="bg1"/>
              </a:solidFill>
            </a:endParaRPr>
          </a:p>
        </p:txBody>
      </p:sp>
      <p:pic>
        <p:nvPicPr>
          <p:cNvPr id="7" name="image4.jp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8844644" y="5715821"/>
            <a:ext cx="1355812" cy="887581"/>
          </a:xfrm>
          <a:prstGeom prst="rect">
            <a:avLst/>
          </a:prstGeom>
          <a:ln/>
        </p:spPr>
      </p:pic>
      <p:pic>
        <p:nvPicPr>
          <p:cNvPr id="8" name="Picture 16" descr="C:\Users\User\Desktop\Kaja_PPP_2011_09_05\LIFE\loga\Loga_komplet\logá_komplet\Logo_BROZ_okraj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5715821"/>
            <a:ext cx="1368152" cy="88758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Picture 2" descr="Logo Karlovej Vsi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20" y="5715821"/>
            <a:ext cx="700560" cy="88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4295800" y="621846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FF00"/>
                </a:solidFill>
              </a:rPr>
              <a:t>MČ Karlova Ves</a:t>
            </a:r>
            <a:endParaRPr lang="sk-SK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/>
          <p:nvPr/>
        </p:nvSpPr>
        <p:spPr>
          <a:xfrm>
            <a:off x="0" y="-3175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21"/>
          <p:cNvSpPr/>
          <p:nvPr/>
        </p:nvSpPr>
        <p:spPr>
          <a:xfrm rot="-5400000">
            <a:off x="481607" y="-491131"/>
            <a:ext cx="6867524" cy="7830738"/>
          </a:xfrm>
          <a:custGeom>
            <a:avLst/>
            <a:gdLst/>
            <a:ahLst/>
            <a:cxnLst/>
            <a:rect l="l" t="t" r="r" b="b"/>
            <a:pathLst>
              <a:path w="6867524" h="7830738" extrusionOk="0">
                <a:moveTo>
                  <a:pt x="0" y="7529514"/>
                </a:moveTo>
                <a:lnTo>
                  <a:pt x="0" y="2857374"/>
                </a:lnTo>
                <a:lnTo>
                  <a:pt x="0" y="0"/>
                </a:lnTo>
                <a:lnTo>
                  <a:pt x="6867524" y="0"/>
                </a:lnTo>
                <a:lnTo>
                  <a:pt x="6867524" y="2626914"/>
                </a:lnTo>
                <a:lnTo>
                  <a:pt x="6867524" y="7532288"/>
                </a:lnTo>
                <a:lnTo>
                  <a:pt x="3859631" y="7532288"/>
                </a:lnTo>
                <a:lnTo>
                  <a:pt x="3478631" y="7818038"/>
                </a:lnTo>
                <a:lnTo>
                  <a:pt x="3470164" y="7821213"/>
                </a:lnTo>
                <a:lnTo>
                  <a:pt x="3457464" y="7825976"/>
                </a:lnTo>
                <a:lnTo>
                  <a:pt x="3446881" y="7830738"/>
                </a:lnTo>
                <a:lnTo>
                  <a:pt x="3434181" y="7830738"/>
                </a:lnTo>
                <a:lnTo>
                  <a:pt x="3423598" y="7830738"/>
                </a:lnTo>
                <a:lnTo>
                  <a:pt x="3410897" y="7825976"/>
                </a:lnTo>
                <a:lnTo>
                  <a:pt x="3398198" y="7821213"/>
                </a:lnTo>
                <a:lnTo>
                  <a:pt x="3389731" y="7818038"/>
                </a:lnTo>
                <a:lnTo>
                  <a:pt x="3008731" y="7532288"/>
                </a:lnTo>
                <a:lnTo>
                  <a:pt x="1012714" y="7532288"/>
                </a:lnTo>
                <a:lnTo>
                  <a:pt x="1012714" y="7531893"/>
                </a:lnTo>
                <a:lnTo>
                  <a:pt x="4761" y="7531893"/>
                </a:lnTo>
                <a:lnTo>
                  <a:pt x="4761" y="7529514"/>
                </a:lnTo>
                <a:close/>
              </a:path>
            </a:pathLst>
          </a:custGeom>
          <a:blipFill rotWithShape="1">
            <a:blip r:embed="rId3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407368" y="1449147"/>
            <a:ext cx="6120503" cy="395970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entury Gothic"/>
              <a:buNone/>
            </a:pPr>
            <a:r>
              <a:rPr lang="sk-SK" sz="3200" dirty="0" smtClean="0">
                <a:latin typeface="+mn-lt"/>
                <a:ea typeface="Roboto"/>
                <a:cs typeface="Roboto"/>
                <a:sym typeface="Roboto"/>
              </a:rPr>
              <a:t>Aby lúky na sídliskách rozkvitli, motýle a včely prileteli a ľudia sa cítili lepšie budeme hľadať dohodu</a:t>
            </a:r>
            <a:endParaRPr sz="3200" dirty="0"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7830738" y="188640"/>
            <a:ext cx="40979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FF00"/>
                </a:solidFill>
              </a:rPr>
              <a:t>Konzultácie a dohoda, aby sa nestávalo  toto: </a:t>
            </a:r>
          </a:p>
          <a:p>
            <a:endParaRPr lang="sk-SK" sz="2000" b="1" dirty="0">
              <a:solidFill>
                <a:srgbClr val="FFFF00"/>
              </a:solidFill>
            </a:endParaRPr>
          </a:p>
          <a:p>
            <a:endParaRPr lang="sk-SK" sz="2000" b="1" dirty="0" smtClean="0">
              <a:solidFill>
                <a:srgbClr val="FFFF00"/>
              </a:solidFill>
            </a:endParaRPr>
          </a:p>
          <a:p>
            <a:endParaRPr lang="sk-SK" sz="2000" b="1" dirty="0">
              <a:solidFill>
                <a:srgbClr val="FFFF00"/>
              </a:solidFill>
            </a:endParaRPr>
          </a:p>
          <a:p>
            <a:endParaRPr lang="sk-SK" sz="2000" b="1" dirty="0" smtClean="0">
              <a:solidFill>
                <a:srgbClr val="FFFF00"/>
              </a:solidFill>
            </a:endParaRPr>
          </a:p>
          <a:p>
            <a:endParaRPr lang="sk-SK" sz="2000" b="1" dirty="0">
              <a:solidFill>
                <a:srgbClr val="FFFF00"/>
              </a:solidFill>
            </a:endParaRPr>
          </a:p>
          <a:p>
            <a:endParaRPr lang="sk-SK" sz="2000" b="1" dirty="0" smtClean="0">
              <a:solidFill>
                <a:srgbClr val="FFFF00"/>
              </a:solidFill>
            </a:endParaRPr>
          </a:p>
          <a:p>
            <a:endParaRPr lang="sk-SK" sz="2000" b="1" dirty="0">
              <a:solidFill>
                <a:srgbClr val="FFFF00"/>
              </a:solidFill>
            </a:endParaRPr>
          </a:p>
          <a:p>
            <a:endParaRPr lang="sk-SK" sz="2000" b="1" dirty="0" smtClean="0">
              <a:solidFill>
                <a:srgbClr val="FFFF00"/>
              </a:solidFill>
            </a:endParaRPr>
          </a:p>
          <a:p>
            <a:endParaRPr lang="sk-SK" sz="2000" b="1" dirty="0">
              <a:solidFill>
                <a:srgbClr val="FFFF00"/>
              </a:solidFill>
            </a:endParaRPr>
          </a:p>
          <a:p>
            <a:endParaRPr lang="sk-SK" sz="2000" b="1" dirty="0" smtClean="0">
              <a:solidFill>
                <a:srgbClr val="FFFF00"/>
              </a:solidFill>
            </a:endParaRPr>
          </a:p>
          <a:p>
            <a:endParaRPr lang="sk-SK" sz="2000" b="1" dirty="0" smtClean="0">
              <a:solidFill>
                <a:srgbClr val="FFFF00"/>
              </a:solidFill>
            </a:endParaRPr>
          </a:p>
          <a:p>
            <a:endParaRPr lang="sk-SK" sz="2000" b="1" dirty="0" smtClean="0">
              <a:solidFill>
                <a:srgbClr val="FFFF00"/>
              </a:solidFill>
            </a:endParaRPr>
          </a:p>
          <a:p>
            <a:endParaRPr lang="sk-SK" sz="2000" b="1" dirty="0">
              <a:solidFill>
                <a:srgbClr val="FFFF00"/>
              </a:solidFill>
            </a:endParaRPr>
          </a:p>
          <a:p>
            <a:endParaRPr lang="sk-SK" sz="2000" b="1" dirty="0">
              <a:solidFill>
                <a:srgbClr val="FFFF00"/>
              </a:solidFill>
            </a:endParaRPr>
          </a:p>
          <a:p>
            <a:endParaRPr lang="sk-SK" sz="2000" b="1" dirty="0" smtClean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Silvia\Pictures\ZD Dubceka\pre starostku\Nový priečinok\entomologia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0"/>
            <a:ext cx="1905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ilvia\Pictures\ZD Dubceka\pre starostku\Nový priečinok\entomologia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0" y="34737"/>
            <a:ext cx="3116064" cy="23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ilvia\Pictures\ZD Dubceka\pre starostku\P1060566m a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67" y="219968"/>
            <a:ext cx="2800085" cy="21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ilvia\Pictures\ZD Dubceka\sept 2018\P1070260ma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738" y="939237"/>
            <a:ext cx="3820129" cy="286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7634465" y="2879391"/>
            <a:ext cx="2071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FF00"/>
                </a:solidFill>
              </a:rPr>
              <a:t>September 2018</a:t>
            </a:r>
            <a:endParaRPr lang="sk-SK" sz="1600" b="1" dirty="0">
              <a:solidFill>
                <a:srgbClr val="FFFF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792" y="3804333"/>
            <a:ext cx="3752833" cy="281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Silvia\Pictures\ZD Dubceka\pokosene tabulky\P1070681mal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66" y="4480756"/>
            <a:ext cx="2968104" cy="222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ilvia\Pictures\ZD Dubceka\pokosene tabulky\P1070679mal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376" y="4502549"/>
            <a:ext cx="2970076" cy="222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ípka dolu 3"/>
          <p:cNvSpPr/>
          <p:nvPr/>
        </p:nvSpPr>
        <p:spPr>
          <a:xfrm>
            <a:off x="10344472" y="3645024"/>
            <a:ext cx="504056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9879693" y="5561583"/>
            <a:ext cx="1616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FF00"/>
                </a:solidFill>
              </a:rPr>
              <a:t>Tabuľka chýba, aj tú pokosili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6" name="Šípka doprava 5"/>
          <p:cNvSpPr/>
          <p:nvPr/>
        </p:nvSpPr>
        <p:spPr>
          <a:xfrm>
            <a:off x="1209316" y="5995555"/>
            <a:ext cx="1080120" cy="296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191344" y="4941168"/>
            <a:ext cx="209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Pokosená tabuľka v tráve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8" name="Šípka doprava 7"/>
          <p:cNvSpPr/>
          <p:nvPr/>
        </p:nvSpPr>
        <p:spPr>
          <a:xfrm>
            <a:off x="4263908" y="5513174"/>
            <a:ext cx="751971" cy="292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lokTextu 17"/>
          <p:cNvSpPr txBox="1"/>
          <p:nvPr/>
        </p:nvSpPr>
        <p:spPr>
          <a:xfrm>
            <a:off x="7176120" y="6149155"/>
            <a:ext cx="2071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FF00"/>
                </a:solidFill>
              </a:rPr>
              <a:t>Október 2018</a:t>
            </a:r>
            <a:endParaRPr lang="sk-SK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87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617" y="620688"/>
            <a:ext cx="10571998" cy="970450"/>
          </a:xfrm>
        </p:spPr>
        <p:txBody>
          <a:bodyPr/>
          <a:lstStyle/>
          <a:p>
            <a:r>
              <a:rPr lang="sk-SK" sz="3200" dirty="0" smtClean="0"/>
              <a:t>Niekde to môžeme </a:t>
            </a:r>
            <a:r>
              <a:rPr lang="sk-SK" sz="3200" dirty="0" err="1" smtClean="0"/>
              <a:t>kľudne</a:t>
            </a:r>
            <a:r>
              <a:rPr lang="sk-SK" sz="3200" dirty="0" smtClean="0"/>
              <a:t> nechať na prírodu.... </a:t>
            </a:r>
            <a:br>
              <a:rPr lang="sk-SK" sz="3200" dirty="0" smtClean="0"/>
            </a:br>
            <a:r>
              <a:rPr lang="sk-SK" sz="3200" dirty="0" smtClean="0"/>
              <a:t>Aj tak väčšinou nič krajšie a odolnejšie nevytvoríme</a:t>
            </a:r>
            <a:endParaRPr lang="sk-SK" sz="3200" dirty="0"/>
          </a:p>
        </p:txBody>
      </p:sp>
      <p:pic>
        <p:nvPicPr>
          <p:cNvPr id="5122" name="Picture 2" descr="C:\Users\Silvia\Pictures\ZD Dubceka\pokosene tabulky\P1070712m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8" y="1941080"/>
            <a:ext cx="6480720" cy="412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7968208" y="335699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solidFill>
                  <a:srgbClr val="FFFF00"/>
                </a:solidFill>
              </a:rPr>
              <a:t>Ďakujem !</a:t>
            </a:r>
            <a:endParaRPr lang="sk-SK" sz="4000" b="1" dirty="0">
              <a:solidFill>
                <a:srgbClr val="FFFF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96905" y="591778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FF00"/>
                </a:solidFill>
              </a:rPr>
              <a:t>Zelená stena, ktorú sadila Príroda a prežíva aj 40°C horúčavy</a:t>
            </a:r>
            <a:endParaRPr lang="sk-SK" sz="1600" b="1" dirty="0">
              <a:solidFill>
                <a:srgbClr val="FFFF00"/>
              </a:solidFill>
            </a:endParaRPr>
          </a:p>
        </p:txBody>
      </p:sp>
      <p:pic>
        <p:nvPicPr>
          <p:cNvPr id="7" name="Picture 16" descr="C:\Users\User\Desktop\Kaja_PPP_2011_09_05\LIFE\loga\Loga_komplet\logá_komplet\Logo_BROZ_okraj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5500465"/>
            <a:ext cx="1368152" cy="88758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2" descr="Logo Karlovej Vs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5452413"/>
            <a:ext cx="700560" cy="87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8473715" y="635650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FF00"/>
                </a:solidFill>
              </a:rPr>
              <a:t>MČ Karlova Ves</a:t>
            </a:r>
            <a:endParaRPr lang="sk-SK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5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5715821"/>
            <a:ext cx="1461900" cy="88758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>
            <a:spLocks noGrp="1"/>
          </p:cNvSpPr>
          <p:nvPr>
            <p:ph type="ctrTitle"/>
          </p:nvPr>
        </p:nvSpPr>
        <p:spPr>
          <a:xfrm>
            <a:off x="479377" y="1124744"/>
            <a:ext cx="11498123" cy="387151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sk-SK" sz="3200" dirty="0" smtClean="0">
                <a:latin typeface="+mj-lt"/>
                <a:ea typeface="Roboto"/>
                <a:cs typeface="Roboto"/>
                <a:sym typeface="Roboto"/>
              </a:rPr>
              <a:t/>
            </a:r>
            <a:br>
              <a:rPr lang="sk-SK" sz="3200" dirty="0" smtClean="0">
                <a:latin typeface="+mj-lt"/>
                <a:ea typeface="Roboto"/>
                <a:cs typeface="Roboto"/>
                <a:sym typeface="Roboto"/>
              </a:rPr>
            </a:br>
            <a:r>
              <a:rPr lang="sk-SK" sz="2800" dirty="0" smtClean="0">
                <a:latin typeface="+mj-lt"/>
                <a:ea typeface="Roboto"/>
                <a:cs typeface="Roboto"/>
                <a:sym typeface="Roboto"/>
              </a:rPr>
              <a:t>Projekt LIFE DELIVER – Odolné sídliská </a:t>
            </a:r>
            <a:br>
              <a:rPr lang="sk-SK" sz="2800" dirty="0" smtClean="0">
                <a:latin typeface="+mj-lt"/>
                <a:ea typeface="Roboto"/>
                <a:cs typeface="Roboto"/>
                <a:sym typeface="Roboto"/>
              </a:rPr>
            </a:br>
            <a:r>
              <a:rPr lang="sk-SK" sz="2800" dirty="0" smtClean="0">
                <a:latin typeface="+mj-lt"/>
                <a:ea typeface="Roboto"/>
                <a:cs typeface="Roboto"/>
                <a:sym typeface="Roboto"/>
              </a:rPr>
              <a:t> </a:t>
            </a:r>
            <a:br>
              <a:rPr lang="sk-SK" sz="2800" dirty="0" smtClean="0">
                <a:latin typeface="+mj-lt"/>
                <a:ea typeface="Roboto"/>
                <a:cs typeface="Roboto"/>
                <a:sym typeface="Roboto"/>
              </a:rPr>
            </a:b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Trvanie projektu: 15.jún 2018 – 15.jún.2023</a:t>
            </a:r>
            <a:b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- Hlavný cieľ projektu: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zvyšovať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odolnosť sídlisk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voči dopadom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klimatickej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zmeny.</a:t>
            </a:r>
            <a:b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Urobiť teda čo sa dá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lokálnej úrovni (Karlova Ves), aby sa zmiernili dôsledky dlhotrvajúceho sucha, prívalových dažďov a veľkého tepla na ľudí, ale aj rastliny a živočíchy lebo aj tie žijú s nami.  </a:t>
            </a:r>
            <a:r>
              <a:rPr lang="sk-SK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 to práve cez starostlivosť o rastliny a živočíchy. </a:t>
            </a:r>
            <a:r>
              <a:rPr lang="sk-SK" sz="20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0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Týmto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  sa  zároveň aj docieli zníženie tzv. „uhlíkovej stopy“, zlepšenie kvality života obyvateľov, zvýšená ochrana zdravia ako aj zníženie finančných nákladov na správu a údržbu majetku obyvateľov aj mestskej časti, ako aj podporu </a:t>
            </a:r>
            <a:r>
              <a:rPr lang="sk-SK" sz="2000" u="sng" dirty="0">
                <a:latin typeface="Arial" panose="020B0604020202020204" pitchFamily="34" charset="0"/>
                <a:cs typeface="Arial" panose="020B0604020202020204" pitchFamily="34" charset="0"/>
              </a:rPr>
              <a:t>biodiverzity.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www.odolnesidliska.sk</a:t>
            </a:r>
            <a:r>
              <a:rPr lang="sk-SK" sz="20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/>
            </a:r>
            <a:br>
              <a:rPr lang="sk-SK" sz="20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endParaRPr sz="2000"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sk-SK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Sídliská ako živé miesta odolné voči zmene klímy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5715821"/>
            <a:ext cx="1461900" cy="88758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>
            <a:spLocks noGrp="1"/>
          </p:cNvSpPr>
          <p:nvPr>
            <p:ph type="ctrTitle"/>
          </p:nvPr>
        </p:nvSpPr>
        <p:spPr>
          <a:xfrm>
            <a:off x="452423" y="908720"/>
            <a:ext cx="11498123" cy="387151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sk-SK" sz="3200" dirty="0" smtClean="0">
                <a:latin typeface="+mj-lt"/>
                <a:ea typeface="Roboto"/>
                <a:cs typeface="Roboto"/>
                <a:sym typeface="Roboto"/>
              </a:rPr>
              <a:t/>
            </a:r>
            <a:br>
              <a:rPr lang="sk-SK" sz="3200" dirty="0" smtClean="0">
                <a:latin typeface="+mj-lt"/>
                <a:ea typeface="Roboto"/>
                <a:cs typeface="Roboto"/>
                <a:sym typeface="Roboto"/>
              </a:rPr>
            </a:br>
            <a:r>
              <a:rPr lang="sk-SK" sz="3200" dirty="0">
                <a:latin typeface="+mj-lt"/>
                <a:ea typeface="Roboto"/>
                <a:cs typeface="Roboto"/>
                <a:sym typeface="Roboto"/>
              </a:rPr>
              <a:t/>
            </a:r>
            <a:br>
              <a:rPr lang="sk-SK" sz="3200" dirty="0">
                <a:latin typeface="+mj-lt"/>
                <a:ea typeface="Roboto"/>
                <a:cs typeface="Roboto"/>
                <a:sym typeface="Roboto"/>
              </a:rPr>
            </a:br>
            <a:r>
              <a:rPr lang="sk-SK" sz="3200" dirty="0" smtClean="0">
                <a:latin typeface="+mj-lt"/>
                <a:ea typeface="Roboto"/>
                <a:cs typeface="Roboto"/>
                <a:sym typeface="Roboto"/>
              </a:rPr>
              <a:t/>
            </a:r>
            <a:br>
              <a:rPr lang="sk-SK" sz="3200" dirty="0" smtClean="0">
                <a:latin typeface="+mj-lt"/>
                <a:ea typeface="Roboto"/>
                <a:cs typeface="Roboto"/>
                <a:sym typeface="Roboto"/>
              </a:rPr>
            </a:br>
            <a:r>
              <a:rPr lang="sk-SK" sz="3200" dirty="0">
                <a:latin typeface="+mj-lt"/>
                <a:ea typeface="Roboto"/>
                <a:cs typeface="Roboto"/>
                <a:sym typeface="Roboto"/>
              </a:rPr>
              <a:t/>
            </a:r>
            <a:br>
              <a:rPr lang="sk-SK" sz="3200" dirty="0">
                <a:latin typeface="+mj-lt"/>
                <a:ea typeface="Roboto"/>
                <a:cs typeface="Roboto"/>
                <a:sym typeface="Roboto"/>
              </a:rPr>
            </a:br>
            <a:r>
              <a:rPr lang="sk-SK" sz="3200" dirty="0" smtClean="0">
                <a:latin typeface="+mj-lt"/>
                <a:ea typeface="Roboto"/>
                <a:cs typeface="Roboto"/>
                <a:sym typeface="Roboto"/>
              </a:rPr>
              <a:t/>
            </a:r>
            <a:br>
              <a:rPr lang="sk-SK" sz="3200" dirty="0" smtClean="0">
                <a:latin typeface="+mj-lt"/>
                <a:ea typeface="Roboto"/>
                <a:cs typeface="Roboto"/>
                <a:sym typeface="Roboto"/>
              </a:rPr>
            </a:br>
            <a:r>
              <a:rPr lang="sk-SK" sz="3200" dirty="0" smtClean="0">
                <a:latin typeface="+mj-lt"/>
                <a:ea typeface="Roboto"/>
                <a:cs typeface="Arial" panose="020B0604020202020204" pitchFamily="34" charset="0"/>
                <a:sym typeface="Roboto"/>
              </a:rPr>
              <a:t>P</a:t>
            </a:r>
            <a:r>
              <a:rPr lang="sk-SK" sz="2400" dirty="0" smtClean="0">
                <a:latin typeface="+mj-lt"/>
                <a:ea typeface="Roboto"/>
                <a:cs typeface="Roboto"/>
                <a:sym typeface="Roboto"/>
              </a:rPr>
              <a:t>ozostáva z viacero aktivít zameraných na riešenie dôsledkov zmien klímy na lokálnej úrovni, napr.:</a:t>
            </a:r>
            <a:br>
              <a:rPr lang="sk-SK" sz="2400" dirty="0" smtClean="0">
                <a:latin typeface="+mj-lt"/>
                <a:ea typeface="Roboto"/>
                <a:cs typeface="Roboto"/>
                <a:sym typeface="Roboto"/>
              </a:rPr>
            </a:br>
            <a:r>
              <a:rPr lang="sk-SK" sz="2400" dirty="0" smtClean="0">
                <a:latin typeface="+mj-lt"/>
                <a:ea typeface="Roboto"/>
                <a:cs typeface="Roboto"/>
                <a:sym typeface="Roboto"/>
              </a:rPr>
              <a:t>- </a:t>
            </a:r>
            <a:r>
              <a:rPr lang="sk-SK" sz="1800" dirty="0">
                <a:latin typeface="+mj-lt"/>
                <a:ea typeface="Roboto"/>
                <a:cs typeface="Roboto"/>
                <a:sym typeface="Roboto"/>
              </a:rPr>
              <a:t>R</a:t>
            </a:r>
            <a:r>
              <a:rPr lang="sk-SK" sz="1800" dirty="0" smtClean="0">
                <a:latin typeface="+mj-lt"/>
                <a:ea typeface="Roboto"/>
                <a:cs typeface="Roboto"/>
                <a:sym typeface="Roboto"/>
              </a:rPr>
              <a:t>ekonštrukcie budov ZŠ a MŠ (využitie zrážkovej vody, zelené fasády, strechy, </a:t>
            </a:r>
            <a:r>
              <a:rPr lang="sk-SK" sz="1800" dirty="0" err="1" smtClean="0">
                <a:latin typeface="+mj-lt"/>
                <a:ea typeface="Roboto"/>
                <a:cs typeface="Roboto"/>
                <a:sym typeface="Roboto"/>
              </a:rPr>
              <a:t>rekuperácia</a:t>
            </a:r>
            <a:r>
              <a:rPr lang="sk-SK" sz="1800" dirty="0" smtClean="0">
                <a:latin typeface="+mj-lt"/>
                <a:ea typeface="Roboto"/>
                <a:cs typeface="Roboto"/>
                <a:sym typeface="Roboto"/>
              </a:rPr>
              <a:t> vzduchu, </a:t>
            </a:r>
            <a:r>
              <a:rPr lang="sk-SK" sz="1800" dirty="0" err="1" smtClean="0">
                <a:latin typeface="+mj-lt"/>
                <a:ea typeface="Roboto"/>
                <a:cs typeface="Roboto"/>
                <a:sym typeface="Roboto"/>
              </a:rPr>
              <a:t>fotovoltaika</a:t>
            </a:r>
            <a:r>
              <a:rPr lang="sk-SK" sz="1800" dirty="0" smtClean="0">
                <a:latin typeface="+mj-lt"/>
                <a:ea typeface="Roboto"/>
                <a:cs typeface="Roboto"/>
                <a:sym typeface="Roboto"/>
              </a:rPr>
              <a:t>, tienenie fasád </a:t>
            </a:r>
            <a:r>
              <a:rPr lang="sk-SK" sz="1800" dirty="0" err="1" smtClean="0">
                <a:latin typeface="+mj-lt"/>
                <a:ea typeface="Roboto"/>
                <a:cs typeface="Roboto"/>
                <a:sym typeface="Roboto"/>
              </a:rPr>
              <a:t>apod</a:t>
            </a:r>
            <a:r>
              <a:rPr lang="sk-SK" sz="1800" dirty="0" smtClean="0">
                <a:latin typeface="+mj-lt"/>
                <a:ea typeface="Roboto"/>
                <a:cs typeface="Roboto"/>
                <a:sym typeface="Roboto"/>
              </a:rPr>
              <a:t>).</a:t>
            </a:r>
            <a:br>
              <a:rPr lang="sk-SK" sz="1800" dirty="0" smtClean="0">
                <a:latin typeface="+mj-lt"/>
                <a:ea typeface="Roboto"/>
                <a:cs typeface="Roboto"/>
                <a:sym typeface="Roboto"/>
              </a:rPr>
            </a:br>
            <a:r>
              <a:rPr lang="sk-SK" sz="1800" dirty="0" smtClean="0">
                <a:latin typeface="+mj-lt"/>
                <a:ea typeface="Roboto"/>
                <a:cs typeface="Roboto"/>
                <a:sym typeface="Roboto"/>
              </a:rPr>
              <a:t>- Rekonštrukcie verejných priestranstiev v rezidenčných zónach – ochladzujúce prvky (jazierka, fontány, popínavá zeleň, tienenie..)</a:t>
            </a:r>
            <a:br>
              <a:rPr lang="sk-SK" sz="1800" dirty="0" smtClean="0">
                <a:latin typeface="+mj-lt"/>
                <a:ea typeface="Roboto"/>
                <a:cs typeface="Roboto"/>
                <a:sym typeface="Roboto"/>
              </a:rPr>
            </a:br>
            <a:r>
              <a:rPr lang="sk-SK" sz="1800" dirty="0" smtClean="0">
                <a:latin typeface="+mj-lt"/>
                <a:ea typeface="Roboto"/>
                <a:cs typeface="Roboto"/>
                <a:sym typeface="Roboto"/>
              </a:rPr>
              <a:t/>
            </a:r>
            <a:br>
              <a:rPr lang="sk-SK" sz="1800" dirty="0" smtClean="0">
                <a:latin typeface="+mj-lt"/>
                <a:ea typeface="Roboto"/>
                <a:cs typeface="Roboto"/>
                <a:sym typeface="Roboto"/>
              </a:rPr>
            </a:br>
            <a:r>
              <a:rPr lang="sk-SK" sz="1800" dirty="0" smtClean="0">
                <a:latin typeface="+mj-lt"/>
                <a:ea typeface="Roboto"/>
                <a:cs typeface="Roboto"/>
                <a:sym typeface="Roboto"/>
              </a:rPr>
              <a:t>- Revitalizácia školských areálov (stromy, kry, trvalky, kvitnúce lúky, úle, hmyzie domčeky, biotopy pre ježkov, slepúchy, jašterice, žaby, vtáky, dažďové jazierka) – opatrenia na zvýšenie biodiverzity</a:t>
            </a:r>
            <a:br>
              <a:rPr lang="sk-SK" sz="1800" dirty="0" smtClean="0">
                <a:latin typeface="+mj-lt"/>
                <a:ea typeface="Roboto"/>
                <a:cs typeface="Roboto"/>
                <a:sym typeface="Roboto"/>
              </a:rPr>
            </a:br>
            <a:r>
              <a:rPr lang="sk-SK" sz="1800" dirty="0" smtClean="0">
                <a:latin typeface="+mj-lt"/>
                <a:ea typeface="Roboto"/>
                <a:cs typeface="Roboto"/>
                <a:sym typeface="Roboto"/>
              </a:rPr>
              <a:t>- </a:t>
            </a:r>
            <a:r>
              <a:rPr lang="sk-SK" sz="1800" dirty="0">
                <a:ea typeface="Roboto"/>
                <a:cs typeface="Roboto"/>
              </a:rPr>
              <a:t>O</a:t>
            </a:r>
            <a:r>
              <a:rPr lang="sk-SK" sz="1800" dirty="0" smtClean="0"/>
              <a:t>n-line nástroj  pre </a:t>
            </a:r>
            <a:r>
              <a:rPr lang="sk-SK" sz="1800" dirty="0"/>
              <a:t>monitoring, </a:t>
            </a:r>
            <a:r>
              <a:rPr lang="sk-SK" sz="1800" dirty="0" smtClean="0"/>
              <a:t>posúdenie, </a:t>
            </a:r>
            <a:r>
              <a:rPr lang="sk-SK" sz="1800" dirty="0"/>
              <a:t>správu a prezentáciu informácií o adaptačných a </a:t>
            </a:r>
            <a:r>
              <a:rPr lang="sk-SK" sz="1800" dirty="0" err="1"/>
              <a:t>mitigačných</a:t>
            </a:r>
            <a:r>
              <a:rPr lang="sk-SK" sz="1800" dirty="0"/>
              <a:t> aktivitách </a:t>
            </a:r>
            <a:r>
              <a:rPr lang="sk-SK" sz="1800" dirty="0" smtClean="0"/>
              <a:t>miest</a:t>
            </a:r>
            <a:r>
              <a:rPr lang="sk-SK" sz="1800" dirty="0" smtClean="0">
                <a:latin typeface="+mj-lt"/>
                <a:ea typeface="Roboto"/>
                <a:cs typeface="Roboto"/>
                <a:sym typeface="Roboto"/>
              </a:rPr>
              <a:t/>
            </a:r>
            <a:br>
              <a:rPr lang="sk-SK" sz="1800" dirty="0" smtClean="0">
                <a:latin typeface="+mj-lt"/>
                <a:ea typeface="Roboto"/>
                <a:cs typeface="Roboto"/>
                <a:sym typeface="Roboto"/>
              </a:rPr>
            </a:br>
            <a:r>
              <a:rPr lang="sk-SK" sz="1800" dirty="0" smtClean="0">
                <a:latin typeface="+mj-lt"/>
                <a:ea typeface="Roboto"/>
                <a:cs typeface="Roboto"/>
                <a:sym typeface="Roboto"/>
              </a:rPr>
              <a:t>- </a:t>
            </a:r>
            <a:r>
              <a:rPr lang="sk-SK" sz="1800" dirty="0" smtClean="0"/>
              <a:t>Akčný plán </a:t>
            </a:r>
            <a:r>
              <a:rPr lang="sk-SK" sz="1800" dirty="0"/>
              <a:t>na zníženie uhlíkovej stopy a zvýšenie odolnosti voči zmene klímy v zvolených rezidenčných zónach v mestskej časti </a:t>
            </a:r>
            <a:r>
              <a:rPr lang="sk-SK" sz="1800" dirty="0" err="1"/>
              <a:t>Bratislava-Karlova</a:t>
            </a:r>
            <a:r>
              <a:rPr lang="sk-SK" sz="1800" dirty="0"/>
              <a:t> </a:t>
            </a:r>
            <a:r>
              <a:rPr lang="sk-SK" sz="1800" dirty="0" smtClean="0"/>
              <a:t>Ves</a:t>
            </a:r>
            <a:br>
              <a:rPr lang="sk-SK" sz="1800" dirty="0" smtClean="0"/>
            </a:br>
            <a:r>
              <a:rPr lang="sk-SK" sz="1800" dirty="0" smtClean="0"/>
              <a:t>- Informačné centrum pre občanov a iné..</a:t>
            </a:r>
            <a:endParaRPr sz="1800"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sk-SK" sz="2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Sídliská ako živé miesta odolné voči zmene klímy</a:t>
            </a:r>
            <a:endParaRPr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7899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Opatrenia na zvýšenie biodiverzity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400" b="1" dirty="0" smtClean="0"/>
              <a:t>Diverzita živočíchov  (vtákov, hmyzu, plazov, žiab, ježkov) signalizuje zdravé prostredie aj pre človeka</a:t>
            </a:r>
          </a:p>
          <a:p>
            <a:r>
              <a:rPr lang="sk-SK" sz="2400" b="1" dirty="0" smtClean="0"/>
              <a:t>Ak sa utvoria podmienky pre existenciu našich pôvodných živočíchov na sídliskách, tak sa utvoria podmienky aj pre existenciu ľudí</a:t>
            </a:r>
          </a:p>
          <a:p>
            <a:endParaRPr lang="sk-SK" b="1" dirty="0" smtClean="0"/>
          </a:p>
          <a:p>
            <a:endParaRPr lang="sk-SK" dirty="0"/>
          </a:p>
        </p:txBody>
      </p:sp>
      <p:pic>
        <p:nvPicPr>
          <p:cNvPr id="1026" name="Picture 2" descr="https://lh5.googleusercontent.com/HGMMRICFnI1XQ8b-Mmcskp2xGWn-sgKzZXNiJIi9dochEX-6JPDZng5WHKX86neQfTvhm9f3IjHn4ZOyNXokp3qg9-bDCOQD_5D7Iq8xuHwpPGiFTk4rOhdD6FosUkJfid0Gr_R2eh4-y0ewY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345" y="4596886"/>
            <a:ext cx="39684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w84_6jN32B-SJs0Xbnl9HJh_Q5ukuXYqEDwRjNKM8Hhp70dQ0GOtTg125nSNBGFu3YEZW8gSNciJOpDHEE02sqckZpqIv3Yn4AfrGg4yvItHPaHRU9OjP-gvdmANo8lqZEN4pwafAN63kiWw_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428" y="4455634"/>
            <a:ext cx="2782504" cy="240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647728" y="5878748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FF00"/>
                </a:solidFill>
              </a:rPr>
              <a:t>Aký je toto priestor pre život? </a:t>
            </a:r>
            <a:endParaRPr lang="sk-SK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3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ctrTitle"/>
          </p:nvPr>
        </p:nvSpPr>
        <p:spPr>
          <a:xfrm>
            <a:off x="5556552" y="332656"/>
            <a:ext cx="6300087" cy="549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600"/>
            </a:pPr>
            <a:r>
              <a:rPr lang="sk-SK" sz="2000" dirty="0" smtClean="0">
                <a:latin typeface="+mn-lt"/>
                <a:ea typeface="Roboto"/>
                <a:cs typeface="Roboto"/>
                <a:sym typeface="Roboto"/>
              </a:rPr>
              <a:t>- 500 ks stromov a kríkov aj </a:t>
            </a:r>
            <a:r>
              <a:rPr lang="sk-SK" sz="2000" dirty="0" err="1" smtClean="0">
                <a:latin typeface="+mn-lt"/>
                <a:ea typeface="Roboto"/>
                <a:cs typeface="Roboto"/>
                <a:sym typeface="Roboto"/>
              </a:rPr>
              <a:t>popínavky</a:t>
            </a:r>
            <a:r>
              <a:rPr lang="sk-SK" sz="2000" dirty="0" smtClean="0">
                <a:latin typeface="+mn-lt"/>
                <a:ea typeface="Roboto"/>
                <a:cs typeface="Roboto"/>
                <a:sym typeface="Roboto"/>
              </a:rPr>
              <a:t/>
            </a:r>
            <a:br>
              <a:rPr lang="sk-SK" sz="2000" dirty="0" smtClean="0">
                <a:latin typeface="+mn-lt"/>
                <a:ea typeface="Roboto"/>
                <a:cs typeface="Roboto"/>
                <a:sym typeface="Roboto"/>
              </a:rPr>
            </a:br>
            <a:r>
              <a:rPr lang="sk-SK" sz="2000" dirty="0" smtClean="0">
                <a:latin typeface="+mn-lt"/>
                <a:ea typeface="Roboto"/>
                <a:cs typeface="Roboto"/>
                <a:sym typeface="Roboto"/>
              </a:rPr>
              <a:t>- podporiť prirodzené nálety stromov a krov (ak to nebudú invázne)</a:t>
            </a:r>
            <a:r>
              <a:rPr lang="sk-SK" sz="2000" dirty="0">
                <a:latin typeface="+mn-lt"/>
                <a:ea typeface="Roboto"/>
                <a:cs typeface="Roboto"/>
                <a:sym typeface="Roboto"/>
              </a:rPr>
              <a:t/>
            </a:r>
            <a:br>
              <a:rPr lang="sk-SK" sz="2000" dirty="0">
                <a:latin typeface="+mn-lt"/>
                <a:ea typeface="Roboto"/>
                <a:cs typeface="Roboto"/>
                <a:sym typeface="Roboto"/>
              </a:rPr>
            </a:br>
            <a:r>
              <a:rPr lang="sk-SK" sz="2000" dirty="0" smtClean="0">
                <a:latin typeface="+mn-lt"/>
                <a:ea typeface="Roboto"/>
                <a:cs typeface="Roboto"/>
                <a:sym typeface="Roboto"/>
              </a:rPr>
              <a:t>- klimatické jazierka, napájačky pre zvieratá</a:t>
            </a:r>
            <a:br>
              <a:rPr lang="sk-SK" sz="2000" dirty="0" smtClean="0">
                <a:latin typeface="+mn-lt"/>
                <a:ea typeface="Roboto"/>
                <a:cs typeface="Roboto"/>
                <a:sym typeface="Roboto"/>
              </a:rPr>
            </a:br>
            <a:r>
              <a:rPr lang="sk-SK" sz="2000" dirty="0" smtClean="0">
                <a:latin typeface="+mn-lt"/>
                <a:ea typeface="Roboto"/>
                <a:cs typeface="Roboto"/>
                <a:sym typeface="Roboto"/>
              </a:rPr>
              <a:t>- premena nepriepustných betónových povrchov na priepustné</a:t>
            </a:r>
            <a:br>
              <a:rPr lang="sk-SK" sz="2000" dirty="0" smtClean="0">
                <a:latin typeface="+mn-lt"/>
                <a:ea typeface="Roboto"/>
                <a:cs typeface="Roboto"/>
                <a:sym typeface="Roboto"/>
              </a:rPr>
            </a:br>
            <a:r>
              <a:rPr lang="sk-SK" sz="2000" dirty="0" smtClean="0">
                <a:latin typeface="+mn-lt"/>
                <a:ea typeface="Roboto"/>
                <a:cs typeface="Roboto"/>
                <a:sym typeface="Roboto"/>
              </a:rPr>
              <a:t/>
            </a:r>
            <a:br>
              <a:rPr lang="sk-SK" sz="2000" dirty="0" smtClean="0">
                <a:latin typeface="+mn-lt"/>
                <a:ea typeface="Roboto"/>
                <a:cs typeface="Roboto"/>
                <a:sym typeface="Roboto"/>
              </a:rPr>
            </a:br>
            <a:r>
              <a:rPr lang="sk-SK" sz="2000" dirty="0" smtClean="0">
                <a:latin typeface="+mn-lt"/>
                <a:ea typeface="Roboto"/>
                <a:cs typeface="Roboto"/>
                <a:sym typeface="Roboto"/>
              </a:rPr>
              <a:t>- zelená stena</a:t>
            </a:r>
            <a:br>
              <a:rPr lang="sk-SK" sz="2000" dirty="0" smtClean="0">
                <a:latin typeface="+mn-lt"/>
                <a:ea typeface="Roboto"/>
                <a:cs typeface="Roboto"/>
                <a:sym typeface="Roboto"/>
              </a:rPr>
            </a:br>
            <a:r>
              <a:rPr lang="sk-SK" sz="2000" dirty="0" smtClean="0">
                <a:latin typeface="+mn-lt"/>
                <a:ea typeface="Roboto"/>
                <a:cs typeface="Roboto"/>
                <a:sym typeface="Roboto"/>
              </a:rPr>
              <a:t>- včelie úle a hmyzie hotely</a:t>
            </a:r>
            <a:br>
              <a:rPr lang="sk-SK" sz="2000" dirty="0" smtClean="0">
                <a:latin typeface="+mn-lt"/>
                <a:ea typeface="Roboto"/>
                <a:cs typeface="Roboto"/>
                <a:sym typeface="Roboto"/>
              </a:rPr>
            </a:br>
            <a:r>
              <a:rPr lang="sk-SK" sz="2000" dirty="0" smtClean="0">
                <a:latin typeface="+mn-lt"/>
                <a:ea typeface="Roboto"/>
                <a:cs typeface="Roboto"/>
                <a:sym typeface="Roboto"/>
              </a:rPr>
              <a:t/>
            </a:r>
            <a:br>
              <a:rPr lang="sk-SK" sz="2000" dirty="0" smtClean="0">
                <a:latin typeface="+mn-lt"/>
                <a:ea typeface="Roboto"/>
                <a:cs typeface="Roboto"/>
                <a:sym typeface="Roboto"/>
              </a:rPr>
            </a:br>
            <a:r>
              <a:rPr lang="sk-SK" sz="2000" dirty="0" smtClean="0">
                <a:latin typeface="+mn-lt"/>
                <a:ea typeface="Roboto"/>
                <a:cs typeface="Roboto"/>
                <a:sym typeface="Roboto"/>
              </a:rPr>
              <a:t>- kvitnúce lúky</a:t>
            </a:r>
            <a:br>
              <a:rPr lang="sk-SK" sz="2000" dirty="0" smtClean="0">
                <a:latin typeface="+mn-lt"/>
                <a:ea typeface="Roboto"/>
                <a:cs typeface="Roboto"/>
                <a:sym typeface="Roboto"/>
              </a:rPr>
            </a:br>
            <a:r>
              <a:rPr lang="sk-SK" sz="2000" dirty="0" smtClean="0">
                <a:latin typeface="+mn-lt"/>
                <a:ea typeface="Roboto"/>
                <a:cs typeface="Roboto"/>
                <a:sym typeface="Roboto"/>
              </a:rPr>
              <a:t>- ponechanie mŕtveho dreva</a:t>
            </a:r>
            <a:br>
              <a:rPr lang="sk-SK" sz="2000" dirty="0" smtClean="0">
                <a:latin typeface="+mn-lt"/>
                <a:ea typeface="Roboto"/>
                <a:cs typeface="Roboto"/>
                <a:sym typeface="Roboto"/>
              </a:rPr>
            </a:br>
            <a:r>
              <a:rPr lang="sk-SK" sz="2000" dirty="0" smtClean="0">
                <a:latin typeface="+mn-lt"/>
                <a:ea typeface="Roboto"/>
                <a:cs typeface="Roboto"/>
                <a:sym typeface="Roboto"/>
              </a:rPr>
              <a:t>- hniezdne búdky pre </a:t>
            </a:r>
            <a:r>
              <a:rPr lang="sk-SK" sz="2000" dirty="0" err="1" smtClean="0">
                <a:latin typeface="+mn-lt"/>
                <a:ea typeface="Roboto"/>
                <a:cs typeface="Roboto"/>
                <a:sym typeface="Roboto"/>
              </a:rPr>
              <a:t>spevavce</a:t>
            </a:r>
            <a:r>
              <a:rPr lang="sk-SK" sz="2000" dirty="0" smtClean="0">
                <a:latin typeface="+mn-lt"/>
                <a:ea typeface="Roboto"/>
                <a:cs typeface="Roboto"/>
                <a:sym typeface="Roboto"/>
              </a:rPr>
              <a:t> na stromoch a </a:t>
            </a:r>
            <a:r>
              <a:rPr lang="sk-SK" sz="2000" dirty="0" err="1" smtClean="0">
                <a:latin typeface="+mn-lt"/>
                <a:ea typeface="Roboto"/>
                <a:cs typeface="Roboto"/>
                <a:sym typeface="Roboto"/>
              </a:rPr>
              <a:t>kŕmídlá</a:t>
            </a:r>
            <a:r>
              <a:rPr lang="sk-SK" sz="2000" dirty="0" smtClean="0">
                <a:latin typeface="+mn-lt"/>
                <a:ea typeface="Roboto"/>
                <a:cs typeface="Roboto"/>
                <a:sym typeface="Roboto"/>
              </a:rPr>
              <a:t> pre vtáky</a:t>
            </a:r>
            <a:br>
              <a:rPr lang="sk-SK" sz="2000" dirty="0" smtClean="0">
                <a:latin typeface="+mn-lt"/>
                <a:ea typeface="Roboto"/>
                <a:cs typeface="Roboto"/>
                <a:sym typeface="Roboto"/>
              </a:rPr>
            </a:br>
            <a:r>
              <a:rPr lang="sk-SK" sz="2000" dirty="0" smtClean="0">
                <a:latin typeface="+mn-lt"/>
                <a:ea typeface="Roboto"/>
                <a:cs typeface="Roboto"/>
                <a:sym typeface="Roboto"/>
              </a:rPr>
              <a:t/>
            </a:r>
            <a:br>
              <a:rPr lang="sk-SK" sz="2000" dirty="0" smtClean="0">
                <a:latin typeface="+mn-lt"/>
                <a:ea typeface="Roboto"/>
                <a:cs typeface="Roboto"/>
                <a:sym typeface="Roboto"/>
              </a:rPr>
            </a:br>
            <a:r>
              <a:rPr lang="sk-SK" sz="2000" dirty="0" smtClean="0">
                <a:latin typeface="+mn-lt"/>
                <a:ea typeface="Roboto"/>
                <a:cs typeface="Roboto"/>
                <a:sym typeface="Roboto"/>
              </a:rPr>
              <a:t>- úkryty pre ježkov, jašterice, slepúchy</a:t>
            </a:r>
            <a:br>
              <a:rPr lang="sk-SK" sz="2000" dirty="0" smtClean="0">
                <a:latin typeface="+mn-lt"/>
                <a:ea typeface="Roboto"/>
                <a:cs typeface="Roboto"/>
                <a:sym typeface="Roboto"/>
              </a:rPr>
            </a:br>
            <a:r>
              <a:rPr lang="sk-SK" sz="2000" dirty="0" smtClean="0">
                <a:latin typeface="+mn-lt"/>
                <a:ea typeface="Roboto"/>
                <a:cs typeface="Roboto"/>
                <a:sym typeface="Roboto"/>
              </a:rPr>
              <a:t>- hniezdne búdky na fasáde pre dážďovníky a netopiere</a:t>
            </a:r>
            <a:endParaRPr sz="2000" dirty="0"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18"/>
          <p:cNvSpPr/>
          <p:nvPr/>
        </p:nvSpPr>
        <p:spPr>
          <a:xfrm rot="-5400000">
            <a:off x="-650724" y="650724"/>
            <a:ext cx="6858000" cy="5556552"/>
          </a:xfrm>
          <a:custGeom>
            <a:avLst/>
            <a:gdLst/>
            <a:ahLst/>
            <a:cxnLst/>
            <a:rect l="l" t="t" r="r" b="b"/>
            <a:pathLst>
              <a:path w="6858000" h="5556552" extrusionOk="0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1"/>
          </p:nvPr>
        </p:nvSpPr>
        <p:spPr>
          <a:xfrm>
            <a:off x="643466" y="2281574"/>
            <a:ext cx="3994015" cy="2294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k-SK" sz="2800" b="1" dirty="0" smtClean="0">
                <a:latin typeface="+mj-lt"/>
                <a:ea typeface="Roboto"/>
                <a:cs typeface="Roboto"/>
                <a:sym typeface="Roboto"/>
              </a:rPr>
              <a:t>Čo sa budeme snažiť urobiť v projekte?</a:t>
            </a:r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5715821"/>
            <a:ext cx="1461900" cy="887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18"/>
          <p:cNvSpPr/>
          <p:nvPr/>
        </p:nvSpPr>
        <p:spPr>
          <a:xfrm rot="-5400000">
            <a:off x="-680579" y="767356"/>
            <a:ext cx="6858000" cy="5556552"/>
          </a:xfrm>
          <a:custGeom>
            <a:avLst/>
            <a:gdLst/>
            <a:ahLst/>
            <a:cxnLst/>
            <a:rect l="l" t="t" r="r" b="b"/>
            <a:pathLst>
              <a:path w="6858000" h="5556552" extrusionOk="0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1"/>
          </p:nvPr>
        </p:nvSpPr>
        <p:spPr>
          <a:xfrm>
            <a:off x="643466" y="2281574"/>
            <a:ext cx="3994015" cy="2294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sk-SK" sz="2800" b="1" dirty="0" smtClean="0">
                <a:latin typeface="+mj-lt"/>
                <a:ea typeface="Roboto"/>
                <a:cs typeface="Roboto"/>
                <a:sym typeface="Roboto"/>
              </a:rPr>
              <a:t>Úkryty pre ježkov, kŕmidlá a hniezdne búdky</a:t>
            </a:r>
            <a:endParaRPr lang="sk-SK" sz="2800" b="1" dirty="0" smtClean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40015" y="1449147"/>
            <a:ext cx="5141985" cy="2971051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2050" name="Picture 2" descr="https://lh5.googleusercontent.com/VEvcEHWh97-gl0wtuAwGK1ugD0Ls3qYlMQL2VBFcBcq_ew6HdTlmBTA6GpfP82y28aUiW05iwNZq-74NXaAn8yFEXcfnMm26ufQk26mS1sr6v96DoO-ZGU1Qa0e9cvZEX52namryE4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56" y="4381499"/>
            <a:ext cx="29337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5.googleusercontent.com/24cNIEYnum10k2gVM_0pnC9lobAthGHq76Dymuvss_HksWYz5e0bH9nAX4NP0dZykX4nu58fRHwqqbIdKLrfKd9TFTgV5tZ1g6Q-8SrxgRMqKsFNEU2ovjG3mda8kpTvUt1bXxQKn8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64" y="0"/>
            <a:ext cx="2800977" cy="210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4.googleusercontent.com/z0j65rRmiFmknwAoZBfKp3CHOmZIF5NwwgulguIvn84GCZi6RgumD8OhfHg7ZDVA35HRys_D3y53Rr_CnnAsltwwS5OJFHoWP7VwlBdt02el5NRCikqksoqFidYTbl_oB898GNN1_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982" y="-26171"/>
            <a:ext cx="2969465" cy="223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lh3.googleusercontent.com/gUcgIxj10xOIe9W7yEPYO88bwLiRdiz5iAFYoJWthD-GD99XUxctixaFSOewOnuIkV9kbm6CnG6TVgg2psyDqhK1Z2RisnTm1MFOb4wspdR1paBSgVR_5t8Uglm5bwZ9DaPBzdB-y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82" y="2100733"/>
            <a:ext cx="3197766" cy="239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lh5.googleusercontent.com/Iy5lsjJJORQcHU92kItiy0m-hvVm-TGyCu2-D3OMmNXLGm3aXGLAleOYyy3U8BAYz74sbTp-2yk19OF2CKzzeMo97P6u-uEaOsK2vt4PC1iRy9wO4VR-8k2MYgVdGtFujTmn4yATK6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942" y="2205076"/>
            <a:ext cx="2902506" cy="228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lh4.googleusercontent.com/WAgvs7qAuEh3Bw9XAmLSjLWtRge3rd5GWQNNRbJRmNOiXILAG6XKsKMZFPuPwz-X6OsuX9iSmAATNHFXj9OwU_G77kmQLVkWsGeKclYcFmBdXM1uFToixuO-Sjhx51_1pxZp_Abknd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339" y="5006"/>
            <a:ext cx="30956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lh4.googleusercontent.com/VG-PsrttqoTqOd972DwGpqB-dIKzIGTMYCitT3ur3ddMhzt6irRwSPslO5EzNMkiqXCRRsrWH6bf5bRFO_WBG0_nIuLbjFzgTaq9MvI4n-SZB_jMG3GQit1QpGvGwCz7de_gRUNE9S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17" y="4533899"/>
            <a:ext cx="30956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Silvia\Pictures\vtacie budky\P1080766mal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85" y="4503889"/>
            <a:ext cx="3532547" cy="235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Silvia\Pictures\vtacie budky\P1080774mal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96" y="2303299"/>
            <a:ext cx="1486485" cy="22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166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Aj takáto užitočná krása sa nachádza na sídliskách a v školských areáloch.... Stačí ju nechať rásť....</a:t>
            </a:r>
            <a:endParaRPr lang="sk-SK" sz="3200" dirty="0"/>
          </a:p>
        </p:txBody>
      </p:sp>
      <p:pic>
        <p:nvPicPr>
          <p:cNvPr id="7170" name="Picture 2" descr="C:\Users\Silvia\Pictures\MS areal\P1080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968" y="1628800"/>
            <a:ext cx="5120117" cy="38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ilvia\Pictures\MS areal\P1080565m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2" y="1619709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ilvia\Pictures\MS areal\P1080561m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4088904"/>
            <a:ext cx="3679957" cy="27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67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/>
          <p:nvPr/>
        </p:nvSpPr>
        <p:spPr>
          <a:xfrm>
            <a:off x="0" y="-3175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21"/>
          <p:cNvSpPr/>
          <p:nvPr/>
        </p:nvSpPr>
        <p:spPr>
          <a:xfrm rot="-5400000">
            <a:off x="481607" y="-491131"/>
            <a:ext cx="6867524" cy="7830738"/>
          </a:xfrm>
          <a:custGeom>
            <a:avLst/>
            <a:gdLst/>
            <a:ahLst/>
            <a:cxnLst/>
            <a:rect l="l" t="t" r="r" b="b"/>
            <a:pathLst>
              <a:path w="6867524" h="7830738" extrusionOk="0">
                <a:moveTo>
                  <a:pt x="0" y="7529514"/>
                </a:moveTo>
                <a:lnTo>
                  <a:pt x="0" y="2857374"/>
                </a:lnTo>
                <a:lnTo>
                  <a:pt x="0" y="0"/>
                </a:lnTo>
                <a:lnTo>
                  <a:pt x="6867524" y="0"/>
                </a:lnTo>
                <a:lnTo>
                  <a:pt x="6867524" y="2626914"/>
                </a:lnTo>
                <a:lnTo>
                  <a:pt x="6867524" y="7532288"/>
                </a:lnTo>
                <a:lnTo>
                  <a:pt x="3859631" y="7532288"/>
                </a:lnTo>
                <a:lnTo>
                  <a:pt x="3478631" y="7818038"/>
                </a:lnTo>
                <a:lnTo>
                  <a:pt x="3470164" y="7821213"/>
                </a:lnTo>
                <a:lnTo>
                  <a:pt x="3457464" y="7825976"/>
                </a:lnTo>
                <a:lnTo>
                  <a:pt x="3446881" y="7830738"/>
                </a:lnTo>
                <a:lnTo>
                  <a:pt x="3434181" y="7830738"/>
                </a:lnTo>
                <a:lnTo>
                  <a:pt x="3423598" y="7830738"/>
                </a:lnTo>
                <a:lnTo>
                  <a:pt x="3410897" y="7825976"/>
                </a:lnTo>
                <a:lnTo>
                  <a:pt x="3398198" y="7821213"/>
                </a:lnTo>
                <a:lnTo>
                  <a:pt x="3389731" y="7818038"/>
                </a:lnTo>
                <a:lnTo>
                  <a:pt x="3008731" y="7532288"/>
                </a:lnTo>
                <a:lnTo>
                  <a:pt x="1012714" y="7532288"/>
                </a:lnTo>
                <a:lnTo>
                  <a:pt x="1012714" y="7531893"/>
                </a:lnTo>
                <a:lnTo>
                  <a:pt x="4761" y="7531893"/>
                </a:lnTo>
                <a:lnTo>
                  <a:pt x="4761" y="7529514"/>
                </a:lnTo>
                <a:close/>
              </a:path>
            </a:pathLst>
          </a:custGeom>
          <a:blipFill rotWithShape="1">
            <a:blip r:embed="rId3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810001" y="1449147"/>
            <a:ext cx="5717870" cy="395970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entury Gothic"/>
              <a:buNone/>
            </a:pPr>
            <a:r>
              <a:rPr lang="sk-SK" sz="3200" dirty="0" smtClean="0">
                <a:latin typeface="+mn-lt"/>
                <a:ea typeface="Roboto"/>
                <a:cs typeface="Roboto"/>
                <a:sym typeface="Roboto"/>
              </a:rPr>
              <a:t>Aby lúky na sídliskách rozkvitli a motýle a včely prileteli stačí niekde robiť menej ako doteraz.....</a:t>
            </a:r>
            <a:endParaRPr sz="3200" dirty="0"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7830738" y="188640"/>
            <a:ext cx="409791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FFFF00"/>
                </a:solidFill>
              </a:rPr>
              <a:t>M</a:t>
            </a:r>
            <a:r>
              <a:rPr lang="sk-SK" sz="2000" b="1" dirty="0" smtClean="0">
                <a:solidFill>
                  <a:srgbClr val="FFFF00"/>
                </a:solidFill>
              </a:rPr>
              <a:t>enej časté kosenie</a:t>
            </a:r>
          </a:p>
          <a:p>
            <a:endParaRPr lang="sk-SK" sz="2000" b="1" dirty="0">
              <a:solidFill>
                <a:srgbClr val="FFFF00"/>
              </a:solidFill>
            </a:endParaRPr>
          </a:p>
          <a:p>
            <a:endParaRPr lang="sk-SK" sz="2000" b="1" dirty="0" smtClean="0">
              <a:solidFill>
                <a:srgbClr val="FFFF00"/>
              </a:solidFill>
            </a:endParaRPr>
          </a:p>
          <a:p>
            <a:endParaRPr lang="sk-SK" sz="2000" b="1" dirty="0">
              <a:solidFill>
                <a:srgbClr val="FFFF00"/>
              </a:solidFill>
            </a:endParaRPr>
          </a:p>
          <a:p>
            <a:endParaRPr lang="sk-SK" sz="2000" b="1" dirty="0" smtClean="0">
              <a:solidFill>
                <a:srgbClr val="FFFF00"/>
              </a:solidFill>
            </a:endParaRPr>
          </a:p>
          <a:p>
            <a:endParaRPr lang="sk-SK" sz="2000" b="1" dirty="0">
              <a:solidFill>
                <a:srgbClr val="FFFF00"/>
              </a:solidFill>
            </a:endParaRPr>
          </a:p>
          <a:p>
            <a:endParaRPr lang="sk-SK" sz="2000" b="1" dirty="0" smtClean="0">
              <a:solidFill>
                <a:srgbClr val="FFFF00"/>
              </a:solidFill>
            </a:endParaRPr>
          </a:p>
          <a:p>
            <a:endParaRPr lang="sk-SK" sz="2000" b="1" dirty="0">
              <a:solidFill>
                <a:srgbClr val="FFFF00"/>
              </a:solidFill>
            </a:endParaRPr>
          </a:p>
          <a:p>
            <a:endParaRPr lang="sk-SK" sz="2000" b="1" dirty="0" smtClean="0">
              <a:solidFill>
                <a:srgbClr val="FFFF00"/>
              </a:solidFill>
            </a:endParaRPr>
          </a:p>
          <a:p>
            <a:endParaRPr lang="sk-SK" sz="2000" b="1" dirty="0">
              <a:solidFill>
                <a:srgbClr val="FFFF00"/>
              </a:solidFill>
            </a:endParaRPr>
          </a:p>
          <a:p>
            <a:endParaRPr lang="sk-SK" sz="2000" b="1" dirty="0" smtClean="0">
              <a:solidFill>
                <a:srgbClr val="FFFF00"/>
              </a:solidFill>
            </a:endParaRPr>
          </a:p>
          <a:p>
            <a:endParaRPr lang="sk-SK" sz="2000" b="1" dirty="0" smtClean="0">
              <a:solidFill>
                <a:srgbClr val="FFFF00"/>
              </a:solidFill>
            </a:endParaRPr>
          </a:p>
          <a:p>
            <a:endParaRPr lang="sk-SK" sz="2000" b="1" dirty="0" smtClean="0">
              <a:solidFill>
                <a:srgbClr val="FFFF00"/>
              </a:solidFill>
            </a:endParaRPr>
          </a:p>
          <a:p>
            <a:endParaRPr lang="sk-SK" sz="2000" b="1" dirty="0">
              <a:solidFill>
                <a:srgbClr val="FFFF00"/>
              </a:solidFill>
            </a:endParaRPr>
          </a:p>
          <a:p>
            <a:endParaRPr lang="sk-SK" sz="2000" b="1" dirty="0">
              <a:solidFill>
                <a:srgbClr val="FFFF00"/>
              </a:solidFill>
            </a:endParaRPr>
          </a:p>
          <a:p>
            <a:endParaRPr lang="sk-SK" sz="2000" b="1" dirty="0" smtClean="0">
              <a:solidFill>
                <a:srgbClr val="FFFF00"/>
              </a:solidFill>
            </a:endParaRPr>
          </a:p>
          <a:p>
            <a:r>
              <a:rPr lang="sk-SK" sz="2000" b="1" dirty="0" smtClean="0">
                <a:solidFill>
                  <a:srgbClr val="FFFF00"/>
                </a:solidFill>
              </a:rPr>
              <a:t>Oplotenie plôch a zanechanie kosenia </a:t>
            </a:r>
            <a:r>
              <a:rPr lang="sk-SK" sz="2000" b="1" i="1" dirty="0" smtClean="0">
                <a:solidFill>
                  <a:srgbClr val="FFFF00"/>
                </a:solidFill>
              </a:rPr>
              <a:t>– čakanie čo naletí a čo sa samo uchytí a potom urobíme selekciu a kultiváciu druhov a jedincov</a:t>
            </a:r>
            <a:endParaRPr lang="sk-SK" sz="2000" b="1" i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Silvia\Pictures\ZD Dubceka\pre starostku\Nový priečinok\entomologia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0"/>
            <a:ext cx="1905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ilvia\Pictures\ZD Dubceka\pre starostku\Nový priečinok\entomologia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11" y="57296"/>
            <a:ext cx="1822809" cy="243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ilvia\Pictures\ZD Dubceka\pre starostku\Nový priečinok\entomologia0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4737"/>
            <a:ext cx="3116064" cy="23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ilvia\Pictures\ZD Dubceka\pre starostku\nepokosena cast ku kurtom ma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568" y="2741712"/>
            <a:ext cx="2767856" cy="207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ilvia\Pictures\ZD Dubceka\pre starostku\P1030580mal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00" y="2722102"/>
            <a:ext cx="2737676" cy="205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ilvia\Pictures\ZD Dubceka\pre starostku\Nový priečinok\entomologia00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620688"/>
            <a:ext cx="2828032" cy="21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ilvia\Pictures\ZD Dubceka\pre starostku\P1060566m al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65" y="4825863"/>
            <a:ext cx="2800085" cy="21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Silvia\Pictures\jaro vyber\vyber Jaro 2018 ZS Dubceka aj MS\areal MS a ZS04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54" y="4759004"/>
            <a:ext cx="2820340" cy="211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9624392" y="191683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FF00"/>
                </a:solidFill>
              </a:rPr>
              <a:t>August 2017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6704856" y="416859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FF00"/>
                </a:solidFill>
              </a:rPr>
              <a:t>August 2018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9212064" y="418980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FF00"/>
                </a:solidFill>
              </a:rPr>
              <a:t>August 2018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5" name="Šípka doprava 4"/>
          <p:cNvSpPr/>
          <p:nvPr/>
        </p:nvSpPr>
        <p:spPr>
          <a:xfrm>
            <a:off x="6960096" y="6177139"/>
            <a:ext cx="87064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FF00"/>
              </a:solidFill>
            </a:endParaRPr>
          </a:p>
        </p:txBody>
      </p:sp>
      <p:sp>
        <p:nvSpPr>
          <p:cNvPr id="6" name="Šípka dolu 5"/>
          <p:cNvSpPr/>
          <p:nvPr/>
        </p:nvSpPr>
        <p:spPr>
          <a:xfrm>
            <a:off x="10488488" y="473905"/>
            <a:ext cx="360040" cy="798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Šípka dolu 20"/>
          <p:cNvSpPr/>
          <p:nvPr/>
        </p:nvSpPr>
        <p:spPr>
          <a:xfrm>
            <a:off x="10902698" y="2371785"/>
            <a:ext cx="360040" cy="798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1425965" y="631303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336600"/>
                </a:solidFill>
              </a:rPr>
              <a:t>Milí obyvatelia sídliska Dlhé Diely! </a:t>
            </a:r>
          </a:p>
          <a:p>
            <a:pPr algn="ctr"/>
            <a:r>
              <a:rPr lang="sk-SK" sz="2000" b="1" dirty="0" smtClean="0">
                <a:solidFill>
                  <a:srgbClr val="336600"/>
                </a:solidFill>
              </a:rPr>
              <a:t>Na tomto mieste sa teraz nekosí. Pomáha to lúkam krásne kvitnúť a zlepšuje miestnu klímu.</a:t>
            </a:r>
          </a:p>
        </p:txBody>
      </p:sp>
      <p:sp>
        <p:nvSpPr>
          <p:cNvPr id="3" name="Obdĺžnik 2"/>
          <p:cNvSpPr/>
          <p:nvPr/>
        </p:nvSpPr>
        <p:spPr>
          <a:xfrm>
            <a:off x="1103445" y="0"/>
            <a:ext cx="9505056" cy="6525344"/>
          </a:xfrm>
          <a:prstGeom prst="rect">
            <a:avLst/>
          </a:prstGeom>
          <a:solidFill>
            <a:schemeClr val="bg1"/>
          </a:solidFill>
          <a:ln w="1619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35" y="5570927"/>
            <a:ext cx="1728192" cy="766841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2447595" y="4769182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GB" sz="1400" dirty="0">
              <a:solidFill>
                <a:srgbClr val="3366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491215" y="4384460"/>
            <a:ext cx="8798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dirty="0" smtClean="0"/>
              <a:t>Kosenie trávnikov v obmedzenom režime za účelom zvyšovania biodiverzity lúčnych druhov rastlín a živočíchov  a zvyšovania odolnosti sídlisk voči zmene klímy je aktivita realizovaná v rámci projektu </a:t>
            </a:r>
            <a:r>
              <a:rPr lang="sk-SK" sz="1600" b="1" dirty="0" smtClean="0"/>
              <a:t>LIFE17 </a:t>
            </a:r>
            <a:r>
              <a:rPr lang="sk-SK" sz="1600" b="1" dirty="0"/>
              <a:t>CCA/SK/000126 - LIFE </a:t>
            </a:r>
            <a:r>
              <a:rPr lang="sk-SK" sz="1600" b="1" dirty="0" smtClean="0"/>
              <a:t>DELIVER </a:t>
            </a:r>
            <a:r>
              <a:rPr lang="sk-SK" sz="1600" b="1" dirty="0"/>
              <a:t>Sídliská ako živé miesta odolné voči zmene </a:t>
            </a:r>
            <a:r>
              <a:rPr lang="sk-SK" sz="1600" b="1" dirty="0" smtClean="0"/>
              <a:t>klímy.</a:t>
            </a:r>
            <a:endParaRPr lang="sk-SK" sz="1600" dirty="0"/>
          </a:p>
        </p:txBody>
      </p:sp>
      <p:sp>
        <p:nvSpPr>
          <p:cNvPr id="12" name="Obdĺžnik 11"/>
          <p:cNvSpPr/>
          <p:nvPr/>
        </p:nvSpPr>
        <p:spPr>
          <a:xfrm>
            <a:off x="6805110" y="5769680"/>
            <a:ext cx="1539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hlinkClick r:id="rId3"/>
              </a:rPr>
              <a:t>MČ Karlova </a:t>
            </a:r>
            <a:r>
              <a:rPr lang="sk-SK" b="1" dirty="0">
                <a:hlinkClick r:id="rId3"/>
              </a:rPr>
              <a:t>Ves</a:t>
            </a:r>
          </a:p>
        </p:txBody>
      </p:sp>
      <p:pic>
        <p:nvPicPr>
          <p:cNvPr id="1026" name="Picture 2" descr="Logo Karlovej V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57" y="5631021"/>
            <a:ext cx="723235" cy="68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ok vyhÄ¾adÃ¡vania obrÃ¡zkov pre dopyt obrÃ¡zok kreslenÃ½ch kveto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99" y="1844825"/>
            <a:ext cx="4456460" cy="222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ilvia\Pictures\dubceka botanika\pre starostku\P1060551ma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349" y="1844824"/>
            <a:ext cx="3961300" cy="222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lokTextu 10"/>
          <p:cNvSpPr txBox="1"/>
          <p:nvPr/>
        </p:nvSpPr>
        <p:spPr>
          <a:xfrm>
            <a:off x="1578365" y="783703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336600"/>
                </a:solidFill>
              </a:rPr>
              <a:t>Milí obyvatelia sídliska Dlhé Diely! </a:t>
            </a:r>
          </a:p>
          <a:p>
            <a:pPr algn="ctr"/>
            <a:r>
              <a:rPr lang="sk-SK" sz="2000" b="1" dirty="0" smtClean="0">
                <a:solidFill>
                  <a:srgbClr val="336600"/>
                </a:solidFill>
              </a:rPr>
              <a:t>Na tomto mieste sa teraz nekosí. Pomáha to lúkam krásne kvitnúť a zlepšuje miestnu klímu.</a:t>
            </a:r>
          </a:p>
        </p:txBody>
      </p:sp>
    </p:spTree>
    <p:extLst>
      <p:ext uri="{BB962C8B-B14F-4D97-AF65-F5344CB8AC3E}">
        <p14:creationId xmlns:p14="http://schemas.microsoft.com/office/powerpoint/2010/main" val="9868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otable">
  <a:themeElements>
    <a:clrScheme name="deliver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61CE70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346</Words>
  <Application>Microsoft Office PowerPoint</Application>
  <PresentationFormat>Vlastná</PresentationFormat>
  <Paragraphs>70</Paragraphs>
  <Slides>11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Noto Sans Symbols</vt:lpstr>
      <vt:lpstr>Roboto</vt:lpstr>
      <vt:lpstr>Quotable</vt:lpstr>
      <vt:lpstr>Odolné sídliská – Mgr. Silvia Halková (BROZ)</vt:lpstr>
      <vt:lpstr> Projekt LIFE DELIVER – Odolné sídliská    Trvanie projektu: 15.jún 2018 – 15.jún.2023 - Hlavný cieľ projektu: zvyšovať odolnosť sídlisk voči dopadom klimatickej zmeny.  Urobiť teda čo sa dá na lokálnej úrovni (Karlova Ves), aby sa zmiernili dôsledky dlhotrvajúceho sucha, prívalových dažďov a veľkého tepla na ľudí, ale aj rastliny a živočíchy lebo aj tie žijú s nami.  A to práve cez starostlivosť o rastliny a živočíchy.   Týmto  sa  zároveň aj docieli zníženie tzv. „uhlíkovej stopy“, zlepšenie kvality života obyvateľov, zvýšená ochrana zdravia ako aj zníženie finančných nákladov na správu a údržbu majetku obyvateľov aj mestskej časti, ako aj podporu biodiverzity.  www.odolnesidliska.sk </vt:lpstr>
      <vt:lpstr>     Pozostáva z viacero aktivít zameraných na riešenie dôsledkov zmien klímy na lokálnej úrovni, napr.: - Rekonštrukcie budov ZŠ a MŠ (využitie zrážkovej vody, zelené fasády, strechy, rekuperácia vzduchu, fotovoltaika, tienenie fasád apod). - Rekonštrukcie verejných priestranstiev v rezidenčných zónach – ochladzujúce prvky (jazierka, fontány, popínavá zeleň, tienenie..)  - Revitalizácia školských areálov (stromy, kry, trvalky, kvitnúce lúky, úle, hmyzie domčeky, biotopy pre ježkov, slepúchy, jašterice, žaby, vtáky, dažďové jazierka) – opatrenia na zvýšenie biodiverzity - On-line nástroj  pre monitoring, posúdenie, správu a prezentáciu informácií o adaptačných a mitigačných aktivitách miest - Akčný plán na zníženie uhlíkovej stopy a zvýšenie odolnosti voči zmene klímy v zvolených rezidenčných zónach v mestskej časti Bratislava-Karlova Ves - Informačné centrum pre občanov a iné..</vt:lpstr>
      <vt:lpstr>Opatrenia na zvýšenie biodiverzity </vt:lpstr>
      <vt:lpstr>- 500 ks stromov a kríkov aj popínavky - podporiť prirodzené nálety stromov a krov (ak to nebudú invázne) - klimatické jazierka, napájačky pre zvieratá - premena nepriepustných betónových povrchov na priepustné  - zelená stena - včelie úle a hmyzie hotely  - kvitnúce lúky - ponechanie mŕtveho dreva - hniezdne búdky pre spevavce na stromoch a kŕmídlá pre vtáky  - úkryty pre ježkov, jašterice, slepúchy - hniezdne búdky na fasáde pre dážďovníky a netopiere</vt:lpstr>
      <vt:lpstr>Prezentácia programu PowerPoint</vt:lpstr>
      <vt:lpstr>Aj takáto užitočná krása sa nachádza na sídliskách a v školských areáloch.... Stačí ju nechať rásť....</vt:lpstr>
      <vt:lpstr>Aby lúky na sídliskách rozkvitli a motýle a včely prileteli stačí niekde robiť menej ako doteraz.....</vt:lpstr>
      <vt:lpstr>Prezentácia programu PowerPoint</vt:lpstr>
      <vt:lpstr>Aby lúky na sídliskách rozkvitli, motýle a včely prileteli a ľudia sa cítili lepšie budeme hľadať dohodu</vt:lpstr>
      <vt:lpstr>Niekde to môžeme kľudne nechať na prírodu....  Aj tak väčšinou nič krajšie a odolnejšie nevytvoríme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Odolné sídliská</dc:title>
  <dc:creator>Silvia</dc:creator>
  <cp:lastModifiedBy>Silvia</cp:lastModifiedBy>
  <cp:revision>28</cp:revision>
  <dcterms:modified xsi:type="dcterms:W3CDTF">2019-04-03T10:08:40Z</dcterms:modified>
</cp:coreProperties>
</file>